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5" r:id="rId2"/>
    <p:sldId id="371" r:id="rId3"/>
    <p:sldId id="367" r:id="rId4"/>
    <p:sldId id="368" r:id="rId5"/>
    <p:sldId id="369" r:id="rId6"/>
    <p:sldId id="357" r:id="rId7"/>
    <p:sldId id="373" r:id="rId8"/>
    <p:sldId id="372" r:id="rId9"/>
    <p:sldId id="374" r:id="rId10"/>
    <p:sldId id="336" r:id="rId11"/>
    <p:sldId id="377" r:id="rId12"/>
    <p:sldId id="376" r:id="rId13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FF3300"/>
    <a:srgbClr val="000099"/>
    <a:srgbClr val="00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8" autoAdjust="0"/>
    <p:restoredTop sz="87424" autoAdjust="0"/>
  </p:normalViewPr>
  <p:slideViewPr>
    <p:cSldViewPr>
      <p:cViewPr>
        <p:scale>
          <a:sx n="75" d="100"/>
          <a:sy n="75" d="100"/>
        </p:scale>
        <p:origin x="-2226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ADD\SDD500$\Data\ODO586\300\Ad%20hoc\2014_04_prezentace_Rozumek\financny_trh3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ADD\SDD500$\Data\ODO586\300\Ad%20hoc\2014_04_prezentace_Rozumek\financny_trh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61111111111111E-2"/>
          <c:y val="9.9204967095196675E-2"/>
          <c:w val="0.59409722222222228"/>
          <c:h val="0.6641291021330354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3175">
      <a:solidFill>
        <a:srgbClr val="FFFFFF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61111111111111E-2"/>
          <c:y val="9.9204967095196675E-2"/>
          <c:w val="0.59409722222222228"/>
          <c:h val="0.66412910213303544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11"/>
          <c:dPt>
            <c:idx val="0"/>
            <c:bubble3D val="0"/>
            <c:explosion val="12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8.0741469816272967E-4"/>
                  <c:y val="1.082351612240341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3111329833771112E-3"/>
                  <c:y val="8.370623149340630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3427930883639544E-3"/>
                  <c:y val="2.859191454572935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4837817147856498E-2"/>
                  <c:y val="5.939282884748930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386920384951881E-3"/>
                  <c:y val="1.55330066623057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8.4720581802274712E-3"/>
                  <c:y val="2.562281840168245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4.1063538932633419E-3"/>
                  <c:y val="2.26594057580608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"/>
                  <c:y val="2.121135641533103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'finanční sektor_graf2'!$A$4:$A$11</c:f>
              <c:strCache>
                <c:ptCount val="8"/>
                <c:pt idx="0">
                  <c:v>Banks</c:v>
                </c:pt>
                <c:pt idx="1">
                  <c:v>Credit unions</c:v>
                </c:pt>
                <c:pt idx="2">
                  <c:v>Management companies and investment funds</c:v>
                </c:pt>
                <c:pt idx="3">
                  <c:v>Pension management companies and funds</c:v>
                </c:pt>
                <c:pt idx="4">
                  <c:v>Payment institutions and electronic money institutions</c:v>
                </c:pt>
                <c:pt idx="5">
                  <c:v>Insurance companies</c:v>
                </c:pt>
                <c:pt idx="6">
                  <c:v>Investment firms</c:v>
                </c:pt>
                <c:pt idx="7">
                  <c:v>Financial corporations engaged in lending</c:v>
                </c:pt>
              </c:strCache>
            </c:strRef>
          </c:cat>
          <c:val>
            <c:numRef>
              <c:f>'finanční sektor_graf2'!$C$4:$C$11</c:f>
              <c:numCache>
                <c:formatCode>0.0%</c:formatCode>
                <c:ptCount val="8"/>
                <c:pt idx="0">
                  <c:v>0.77031100975084299</c:v>
                </c:pt>
                <c:pt idx="1">
                  <c:v>4.5378533061272638E-3</c:v>
                </c:pt>
                <c:pt idx="2">
                  <c:v>4.1794804314085054E-2</c:v>
                </c:pt>
                <c:pt idx="3">
                  <c:v>5.0537289462685056E-2</c:v>
                </c:pt>
                <c:pt idx="4">
                  <c:v>7.7565694634572149E-3</c:v>
                </c:pt>
                <c:pt idx="5">
                  <c:v>7.0758253958857223E-2</c:v>
                </c:pt>
                <c:pt idx="6">
                  <c:v>3.0138563210944007E-3</c:v>
                </c:pt>
                <c:pt idx="7">
                  <c:v>5.1290363422850781E-2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527777777777781"/>
          <c:y val="2.6981449653818653E-2"/>
          <c:w val="0.38055555555555554"/>
          <c:h val="0.72849914065310362"/>
        </c:manualLayout>
      </c:layout>
      <c:overlay val="0"/>
      <c:spPr>
        <a:noFill/>
        <a:ln w="25400">
          <a:noFill/>
        </a:ln>
      </c:spPr>
      <c:txPr>
        <a:bodyPr/>
        <a:lstStyle/>
        <a:p>
          <a:pPr rtl="0"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zero"/>
    <c:showDLblsOverMax val="0"/>
  </c:chart>
  <c:spPr>
    <a:noFill/>
    <a:ln w="3175">
      <a:solidFill>
        <a:srgbClr val="FFFFFF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043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60" tIns="43781" rIns="87560" bIns="43781" numCol="1" anchor="t" anchorCtr="0" compatLnSpc="1">
            <a:prstTxWarp prst="textNoShape">
              <a:avLst/>
            </a:prstTxWarp>
          </a:bodyPr>
          <a:lstStyle>
            <a:lvl1pPr defTabSz="876134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130" y="0"/>
            <a:ext cx="2919043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60" tIns="43781" rIns="87560" bIns="43781" numCol="1" anchor="t" anchorCtr="0" compatLnSpc="1">
            <a:prstTxWarp prst="textNoShape">
              <a:avLst/>
            </a:prstTxWarp>
          </a:bodyPr>
          <a:lstStyle>
            <a:lvl1pPr algn="r" defTabSz="876134">
              <a:defRPr sz="1200" b="0"/>
            </a:lvl1pPr>
          </a:lstStyle>
          <a:p>
            <a:pPr>
              <a:defRPr/>
            </a:pPr>
            <a:fld id="{CAA04E6D-39EF-4F86-85A2-3CA7199F1138}" type="datetimeFigureOut">
              <a:rPr lang="cs-CZ"/>
              <a:pPr>
                <a:defRPr/>
              </a:pPr>
              <a:t>12.6.2015</a:t>
            </a:fld>
            <a:endParaRPr lang="cs-CZ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5060"/>
            <a:ext cx="2919043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60" tIns="43781" rIns="87560" bIns="43781" numCol="1" anchor="b" anchorCtr="0" compatLnSpc="1">
            <a:prstTxWarp prst="textNoShape">
              <a:avLst/>
            </a:prstTxWarp>
          </a:bodyPr>
          <a:lstStyle>
            <a:lvl1pPr defTabSz="876134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130" y="9375060"/>
            <a:ext cx="2919043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60" tIns="43781" rIns="87560" bIns="43781" numCol="1" anchor="b" anchorCtr="0" compatLnSpc="1">
            <a:prstTxWarp prst="textNoShape">
              <a:avLst/>
            </a:prstTxWarp>
          </a:bodyPr>
          <a:lstStyle>
            <a:lvl1pPr algn="r" defTabSz="876134">
              <a:defRPr sz="1200" b="0"/>
            </a:lvl1pPr>
          </a:lstStyle>
          <a:p>
            <a:pPr>
              <a:defRPr/>
            </a:pPr>
            <a:fld id="{2FE99F4C-BEA7-448D-8765-9B8E664CB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57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043" cy="492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3" tIns="47427" rIns="94853" bIns="47427" numCol="1" anchor="t" anchorCtr="0" compatLnSpc="1">
            <a:prstTxWarp prst="textNoShape">
              <a:avLst/>
            </a:prstTxWarp>
          </a:bodyPr>
          <a:lstStyle>
            <a:lvl1pPr defTabSz="948619">
              <a:defRPr sz="13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721" y="0"/>
            <a:ext cx="2919043" cy="492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3" tIns="47427" rIns="94853" bIns="47427" numCol="1" anchor="t" anchorCtr="0" compatLnSpc="1">
            <a:prstTxWarp prst="textNoShape">
              <a:avLst/>
            </a:prstTxWarp>
          </a:bodyPr>
          <a:lstStyle>
            <a:lvl1pPr algn="r" defTabSz="948619">
              <a:defRPr sz="13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678" y="4688327"/>
            <a:ext cx="4940408" cy="4440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3" tIns="47427" rIns="94853" bIns="47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6650"/>
            <a:ext cx="2919043" cy="492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3" tIns="47427" rIns="94853" bIns="47427" numCol="1" anchor="b" anchorCtr="0" compatLnSpc="1">
            <a:prstTxWarp prst="textNoShape">
              <a:avLst/>
            </a:prstTxWarp>
          </a:bodyPr>
          <a:lstStyle>
            <a:lvl1pPr defTabSz="948619">
              <a:defRPr sz="13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721" y="9376650"/>
            <a:ext cx="2919043" cy="492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3" tIns="47427" rIns="94853" bIns="47427" numCol="1" anchor="b" anchorCtr="0" compatLnSpc="1">
            <a:prstTxWarp prst="textNoShape">
              <a:avLst/>
            </a:prstTxWarp>
          </a:bodyPr>
          <a:lstStyle>
            <a:lvl1pPr algn="r" defTabSz="948619">
              <a:defRPr sz="1300" b="0"/>
            </a:lvl1pPr>
          </a:lstStyle>
          <a:p>
            <a:pPr>
              <a:defRPr/>
            </a:pPr>
            <a:fld id="{54A94ACC-BBBE-4B70-96A6-C84C09B56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28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4216" indent="-290434">
              <a:defRPr sz="23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1736" indent="-231130">
              <a:defRPr sz="23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7038" indent="-231130">
              <a:defRPr sz="23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0821" indent="-231130">
              <a:defRPr sz="23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28753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6685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4617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2548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BE40694-C9B4-4DB2-AC3D-5BD3805255FB}" type="slidenum">
              <a:rPr lang="en-US" altLang="en-US" sz="1300" b="0"/>
              <a:pPr/>
              <a:t>1</a:t>
            </a:fld>
            <a:endParaRPr lang="en-US" altLang="en-US" sz="1300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4238" indent="-286245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981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974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0966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8959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6951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4945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2937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25C51C-9DEA-4F5F-AB75-F7F351E475D1}" type="slidenum">
              <a:rPr lang="en-US" altLang="cs-CZ" sz="1300" b="0"/>
              <a:pPr/>
              <a:t>2</a:t>
            </a:fld>
            <a:endParaRPr lang="en-US" altLang="cs-CZ" sz="13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4238" indent="-286245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981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974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0966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8959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6951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4945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2937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E5A3C6-DEE6-44F6-B2B9-D11238728E3D}" type="slidenum">
              <a:rPr lang="en-US" altLang="cs-CZ" sz="1300" b="0"/>
              <a:pPr/>
              <a:t>3</a:t>
            </a:fld>
            <a:endParaRPr lang="en-US" altLang="cs-CZ" sz="13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4238" indent="-286245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981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974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0966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8959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6951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4945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2937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D0F138C-FAC6-402B-9727-3B1551AFC1BC}" type="slidenum">
              <a:rPr lang="en-US" altLang="cs-CZ" sz="1300" b="0"/>
              <a:pPr/>
              <a:t>4</a:t>
            </a:fld>
            <a:endParaRPr lang="en-US" altLang="cs-CZ" sz="13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4238" indent="-286245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981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974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0966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8959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6951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4945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2937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21A8138-628A-4F2E-A8E0-62CD30AEA8AA}" type="slidenum">
              <a:rPr lang="en-US" altLang="cs-CZ" sz="1300" b="0"/>
              <a:pPr/>
              <a:t>5</a:t>
            </a:fld>
            <a:endParaRPr lang="en-US" altLang="cs-CZ" sz="13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4238" indent="-286245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981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974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0966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8959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6951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4945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2937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778D57-17FD-4694-BA4D-8D3C462898CD}" type="slidenum">
              <a:rPr lang="en-US" altLang="cs-CZ" sz="1300" b="0"/>
              <a:pPr/>
              <a:t>6</a:t>
            </a:fld>
            <a:endParaRPr lang="en-US" altLang="cs-CZ" sz="13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4238" indent="-286245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981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974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0966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8959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6951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4945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2937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CE08CD-4C5C-4AB2-9B0B-EE991557A3C1}" type="slidenum">
              <a:rPr lang="en-US" altLang="cs-CZ" sz="1300" b="0"/>
              <a:pPr/>
              <a:t>10</a:t>
            </a:fld>
            <a:endParaRPr lang="en-US" altLang="cs-CZ" sz="1300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4238" indent="-286245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981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974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0966" indent="-228996" defTabSz="94779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8959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6951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4945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2937" indent="-228996" defTabSz="94779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CE08CD-4C5C-4AB2-9B0B-EE991557A3C1}" type="slidenum">
              <a:rPr lang="en-US" altLang="cs-CZ" sz="1300" b="0"/>
              <a:pPr/>
              <a:t>11</a:t>
            </a:fld>
            <a:endParaRPr lang="en-US" altLang="cs-CZ" sz="1300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4216" indent="-290434">
              <a:defRPr sz="23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1736" indent="-231130">
              <a:defRPr sz="23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7038" indent="-231130">
              <a:defRPr sz="23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0821" indent="-231130">
              <a:defRPr sz="23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28753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6685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4617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42548" indent="-23113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A4B031-FDE6-4BAF-B76A-0D72DDC2ECB0}" type="slidenum">
              <a:rPr lang="en-US" altLang="en-US" sz="1300" b="0"/>
              <a:pPr/>
              <a:t>12</a:t>
            </a:fld>
            <a:endParaRPr lang="en-US" altLang="en-US" sz="13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Úvodní snímek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CNB_prezentace_2_2bila_lista_e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5193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9838" y="2924175"/>
            <a:ext cx="4679950" cy="3241675"/>
          </a:xfrm>
        </p:spPr>
        <p:txBody>
          <a:bodyPr/>
          <a:lstStyle>
            <a:lvl1pPr marL="0" indent="0">
              <a:buFontTx/>
              <a:buNone/>
              <a:defRPr smtClean="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979613" y="92075"/>
            <a:ext cx="5905500" cy="474663"/>
          </a:xfrm>
        </p:spPr>
        <p:txBody>
          <a:bodyPr/>
          <a:lstStyle>
            <a:lvl1pPr>
              <a:defRPr smtClean="0">
                <a:effectLst/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727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F9F9F-7A8E-4B3C-8CF4-E225B5D0CC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41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0C50A-C709-4732-BB8D-E80DB6AB65C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7198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4FD6E-A3F2-4C30-8B83-38BC88E0CC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794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30F75-1BD7-44E1-A8E7-319ADAF5983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489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3F7B6-F251-4F32-9A07-03E314AE51C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2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EB0B1-BE9F-4D11-85C9-67BD896D346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264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42B3-DDF5-4B71-A30B-9662F32F1AE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137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1490F-9850-4AF6-BEFF-BA044749017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037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CC533-A740-4B89-B542-41858667200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096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0E336-905F-4FB9-A775-CE95EF83A95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277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A9D1-344D-48B0-8043-48807B0A9D2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54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CNB_prezentace_2_2bila_lista_en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5193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76200"/>
            <a:ext cx="59039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5" rIns="91428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08050"/>
            <a:ext cx="7989888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 smtClean="0"/>
              <a:t>Click to edit Master text styles</a:t>
            </a:r>
          </a:p>
          <a:p>
            <a:pPr lvl="1"/>
            <a:r>
              <a:rPr lang="en-CA" altLang="cs-CZ" smtClean="0"/>
              <a:t>Second level</a:t>
            </a:r>
          </a:p>
          <a:p>
            <a:pPr lvl="2"/>
            <a:r>
              <a:rPr lang="en-CA" altLang="cs-CZ" smtClean="0"/>
              <a:t>Third level</a:t>
            </a:r>
          </a:p>
          <a:p>
            <a:pPr lvl="3"/>
            <a:r>
              <a:rPr lang="en-CA" altLang="cs-CZ" smtClean="0"/>
              <a:t>Fourth level</a:t>
            </a:r>
          </a:p>
          <a:p>
            <a:pPr lvl="4"/>
            <a:r>
              <a:rPr lang="en-CA" altLang="cs-CZ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3CF9AD71-2E2C-4E87-808A-75A2FA1521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600">
          <a:solidFill>
            <a:schemeClr val="accent2"/>
          </a:solidFill>
          <a:latin typeface="Arial Narrow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400">
          <a:solidFill>
            <a:schemeClr val="accent2"/>
          </a:solidFill>
          <a:latin typeface="Arial Narrow" pitchFamily="34" charset="0"/>
        </a:defRPr>
      </a:lvl3pPr>
      <a:lvl4pPr marL="1600200" indent="-230188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accent2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accent2"/>
          </a:solidFill>
          <a:latin typeface="Arial Narrow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wmf"/><Relationship Id="rId4" Type="http://schemas.openxmlformats.org/officeDocument/2006/relationships/hyperlink" Target="mailto:Vladimir.Tomsik@cnb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36912"/>
            <a:ext cx="8785225" cy="3671888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3600" b="1" dirty="0">
                <a:solidFill>
                  <a:srgbClr val="003F7C"/>
                </a:solidFill>
                <a:latin typeface="Arial Narrow"/>
              </a:rPr>
              <a:t>Supervision and Financial </a:t>
            </a:r>
            <a:r>
              <a:rPr lang="en-US" sz="3600" b="1" dirty="0" smtClean="0">
                <a:solidFill>
                  <a:srgbClr val="003F7C"/>
                </a:solidFill>
                <a:latin typeface="Arial Narrow"/>
              </a:rPr>
              <a:t>Sector</a:t>
            </a:r>
            <a:endParaRPr lang="cs-CZ" sz="3600" b="1" dirty="0" smtClean="0">
              <a:solidFill>
                <a:srgbClr val="003F7C"/>
              </a:solidFill>
              <a:latin typeface="Arial Narrow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003F7C"/>
                </a:solidFill>
                <a:latin typeface="Arial Narrow"/>
              </a:rPr>
              <a:t>in </a:t>
            </a:r>
            <a:r>
              <a:rPr lang="en-US" sz="3600" b="1" dirty="0">
                <a:solidFill>
                  <a:srgbClr val="003F7C"/>
                </a:solidFill>
                <a:latin typeface="Arial Narrow"/>
              </a:rPr>
              <a:t>the Czech </a:t>
            </a:r>
            <a:r>
              <a:rPr lang="en-US" sz="3600" b="1" dirty="0" smtClean="0">
                <a:solidFill>
                  <a:srgbClr val="003F7C"/>
                </a:solidFill>
                <a:latin typeface="Arial Narrow"/>
              </a:rPr>
              <a:t>Republic</a:t>
            </a:r>
            <a:endParaRPr lang="cs-CZ" sz="3600" b="1" dirty="0" smtClean="0">
              <a:solidFill>
                <a:srgbClr val="003F7C"/>
              </a:solidFill>
              <a:latin typeface="Arial Narrow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cs-CZ" sz="2400" dirty="0" err="1"/>
              <a:t>Vladim</a:t>
            </a:r>
            <a:r>
              <a:rPr lang="cs-CZ" altLang="cs-CZ" sz="2400" dirty="0"/>
              <a:t>i</a:t>
            </a:r>
            <a:r>
              <a:rPr lang="en-US" altLang="cs-CZ" sz="2400" dirty="0"/>
              <a:t>r </a:t>
            </a:r>
            <a:r>
              <a:rPr lang="cs-CZ" altLang="cs-CZ" sz="2400" dirty="0" err="1" smtClean="0"/>
              <a:t>Tomsik</a:t>
            </a:r>
            <a:endParaRPr lang="cs-CZ" altLang="cs-CZ" sz="2400" dirty="0" smtClean="0"/>
          </a:p>
          <a:p>
            <a:pPr algn="ctr">
              <a:spcBef>
                <a:spcPct val="0"/>
              </a:spcBef>
              <a:buNone/>
            </a:pPr>
            <a:r>
              <a:rPr lang="cs-CZ" altLang="cs-CZ" sz="2400" dirty="0" smtClean="0"/>
              <a:t>Czech </a:t>
            </a:r>
            <a:r>
              <a:rPr lang="cs-CZ" altLang="cs-CZ" sz="2400" dirty="0" err="1" smtClean="0"/>
              <a:t>National</a:t>
            </a:r>
            <a:r>
              <a:rPr lang="cs-CZ" altLang="cs-CZ" sz="2400" dirty="0" smtClean="0"/>
              <a:t> Bank</a:t>
            </a:r>
            <a:endParaRPr lang="cs-CZ" altLang="cs-CZ" sz="2000" dirty="0" smtClean="0"/>
          </a:p>
          <a:p>
            <a:pPr algn="ctr">
              <a:buFontTx/>
              <a:buNone/>
            </a:pPr>
            <a:endParaRPr lang="en-US" altLang="cs-CZ" sz="2000" dirty="0" smtClean="0"/>
          </a:p>
          <a:p>
            <a:pPr algn="r">
              <a:buFontTx/>
              <a:buNone/>
            </a:pPr>
            <a:endParaRPr lang="cs-CZ" altLang="cs-CZ" dirty="0" smtClean="0"/>
          </a:p>
          <a:p>
            <a:pPr algn="r">
              <a:buFontTx/>
              <a:buNone/>
            </a:pPr>
            <a:r>
              <a:rPr lang="cs-CZ" altLang="cs-CZ" sz="2400" dirty="0" smtClean="0"/>
              <a:t>„</a:t>
            </a:r>
            <a:r>
              <a:rPr lang="cs-CZ" altLang="cs-CZ" sz="2400" i="1" dirty="0" err="1" smtClean="0"/>
              <a:t>The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Future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State</a:t>
            </a:r>
            <a:r>
              <a:rPr lang="cs-CZ" altLang="cs-CZ" sz="2400" i="1" dirty="0" smtClean="0"/>
              <a:t> of </a:t>
            </a:r>
            <a:r>
              <a:rPr lang="cs-CZ" altLang="cs-CZ" sz="2400" i="1" dirty="0" err="1" smtClean="0"/>
              <a:t>the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Eurozone</a:t>
            </a:r>
            <a:r>
              <a:rPr lang="cs-CZ" altLang="cs-CZ" sz="2400" i="1" dirty="0" smtClean="0"/>
              <a:t> and </a:t>
            </a:r>
            <a:r>
              <a:rPr lang="cs-CZ" altLang="cs-CZ" sz="2400" i="1" dirty="0" err="1" smtClean="0"/>
              <a:t>its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Effects</a:t>
            </a:r>
            <a:r>
              <a:rPr lang="cs-CZ" altLang="cs-CZ" sz="2400" i="1" dirty="0" smtClean="0"/>
              <a:t> on </a:t>
            </a:r>
            <a:r>
              <a:rPr lang="cs-CZ" altLang="cs-CZ" sz="2400" i="1" dirty="0" err="1" smtClean="0"/>
              <a:t>European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Economy</a:t>
            </a:r>
            <a:r>
              <a:rPr lang="cs-CZ" altLang="cs-CZ" sz="2400" dirty="0" smtClean="0"/>
              <a:t>“</a:t>
            </a:r>
          </a:p>
          <a:p>
            <a:pPr algn="r">
              <a:buFontTx/>
              <a:buNone/>
            </a:pPr>
            <a:r>
              <a:rPr lang="cs-CZ" altLang="cs-CZ" sz="2400" dirty="0" smtClean="0"/>
              <a:t>Prague Centre </a:t>
            </a:r>
            <a:r>
              <a:rPr lang="cs-CZ" altLang="cs-CZ" sz="2400" dirty="0" err="1" smtClean="0"/>
              <a:t>for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Transatlantic</a:t>
            </a:r>
            <a:r>
              <a:rPr lang="cs-CZ" altLang="cs-CZ" sz="2400" dirty="0" smtClean="0"/>
              <a:t> Relations of CEVRO Institute</a:t>
            </a:r>
          </a:p>
          <a:p>
            <a:pPr algn="r">
              <a:buFontTx/>
              <a:buNone/>
            </a:pPr>
            <a:r>
              <a:rPr lang="cs-CZ" altLang="cs-CZ" sz="2400" dirty="0" smtClean="0"/>
              <a:t>11 June, 2015</a:t>
            </a:r>
            <a:endParaRPr lang="en-US" altLang="cs-CZ" sz="2400" dirty="0" smtClean="0"/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2" y="650255"/>
            <a:ext cx="219710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7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2229EB-5183-4D87-A572-0BE204BA0FB4}" type="slidenum">
              <a:rPr lang="en-CA" altLang="cs-CZ" sz="1200" smtClean="0"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CA" altLang="cs-CZ" sz="1200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smtClean="0">
                <a:effectLst/>
              </a:rPr>
              <a:t>Colleges of Supervisors – Banking Sector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7989887" cy="5616575"/>
          </a:xfrm>
        </p:spPr>
        <p:txBody>
          <a:bodyPr/>
          <a:lstStyle/>
          <a:p>
            <a:pPr marL="0" indent="0">
              <a:spcAft>
                <a:spcPct val="10000"/>
              </a:spcAft>
              <a:buNone/>
            </a:pPr>
            <a:r>
              <a:rPr lang="en-US" altLang="cs-CZ" sz="2400" dirty="0" smtClean="0"/>
              <a:t>CNB actively participates in activities of </a:t>
            </a:r>
            <a:r>
              <a:rPr lang="en-US" altLang="cs-CZ" sz="2400" b="1" dirty="0" smtClean="0"/>
              <a:t>11 colleges:</a:t>
            </a:r>
            <a:endParaRPr lang="en-US" altLang="cs-CZ" sz="2400" dirty="0" smtClean="0"/>
          </a:p>
          <a:p>
            <a:pPr lvl="1">
              <a:spcAft>
                <a:spcPct val="10000"/>
              </a:spcAft>
            </a:pPr>
            <a:r>
              <a:rPr lang="en-US" altLang="cs-CZ" sz="2400" u="sng" dirty="0" smtClean="0">
                <a:solidFill>
                  <a:schemeClr val="tx1"/>
                </a:solidFill>
              </a:rPr>
              <a:t>Exchange of information </a:t>
            </a:r>
            <a:r>
              <a:rPr lang="en-US" altLang="cs-CZ" sz="2400" dirty="0" smtClean="0">
                <a:solidFill>
                  <a:schemeClr val="tx1"/>
                </a:solidFill>
              </a:rPr>
              <a:t>on financial situation and risks of individual entities of respective group</a:t>
            </a:r>
          </a:p>
          <a:p>
            <a:pPr lvl="1">
              <a:spcAft>
                <a:spcPct val="10000"/>
              </a:spcAft>
            </a:pPr>
            <a:r>
              <a:rPr lang="en-US" altLang="cs-CZ" sz="2400" dirty="0" smtClean="0">
                <a:solidFill>
                  <a:schemeClr val="tx1"/>
                </a:solidFill>
              </a:rPr>
              <a:t>Standardized risk assessments, </a:t>
            </a:r>
            <a:r>
              <a:rPr lang="en-US" altLang="cs-CZ" sz="2400" u="sng" dirty="0" smtClean="0">
                <a:solidFill>
                  <a:schemeClr val="tx1"/>
                </a:solidFill>
              </a:rPr>
              <a:t>joint risk assessments and joint capital decisions</a:t>
            </a:r>
            <a:r>
              <a:rPr lang="cs-CZ" altLang="cs-CZ" sz="2400" u="sng" dirty="0" smtClean="0">
                <a:solidFill>
                  <a:schemeClr val="tx1"/>
                </a:solidFill>
              </a:rPr>
              <a:t> (JRAD)</a:t>
            </a:r>
            <a:endParaRPr lang="en-US" altLang="cs-CZ" sz="2400" u="sng" dirty="0" smtClean="0">
              <a:solidFill>
                <a:schemeClr val="tx1"/>
              </a:solidFill>
            </a:endParaRPr>
          </a:p>
          <a:p>
            <a:pPr lvl="1">
              <a:spcAft>
                <a:spcPct val="10000"/>
              </a:spcAft>
            </a:pPr>
            <a:r>
              <a:rPr lang="en-US" altLang="cs-CZ" sz="2400" u="sng" dirty="0" smtClean="0">
                <a:solidFill>
                  <a:schemeClr val="tx1"/>
                </a:solidFill>
              </a:rPr>
              <a:t>Coordination of supervisory activities </a:t>
            </a:r>
            <a:r>
              <a:rPr lang="en-US" altLang="cs-CZ" sz="2400" dirty="0" smtClean="0">
                <a:solidFill>
                  <a:schemeClr val="tx1"/>
                </a:solidFill>
              </a:rPr>
              <a:t>– e.g. coordinated on-site inspections, off-site reviews</a:t>
            </a:r>
          </a:p>
          <a:p>
            <a:pPr lvl="1">
              <a:spcAft>
                <a:spcPct val="10000"/>
              </a:spcAft>
            </a:pPr>
            <a:r>
              <a:rPr lang="en-US" altLang="cs-CZ" sz="2400" u="sng" dirty="0" smtClean="0">
                <a:solidFill>
                  <a:schemeClr val="tx1"/>
                </a:solidFill>
              </a:rPr>
              <a:t>Joint on-site inspections </a:t>
            </a:r>
            <a:r>
              <a:rPr lang="en-US" altLang="cs-CZ" sz="2400" dirty="0" smtClean="0">
                <a:solidFill>
                  <a:schemeClr val="tx1"/>
                </a:solidFill>
              </a:rPr>
              <a:t>– e.g. ICAAP of the group</a:t>
            </a:r>
          </a:p>
          <a:p>
            <a:pPr lvl="1">
              <a:spcAft>
                <a:spcPct val="10000"/>
              </a:spcAft>
              <a:buFontTx/>
              <a:buNone/>
            </a:pPr>
            <a:endParaRPr lang="en-US" altLang="cs-CZ" sz="2400" dirty="0" smtClean="0">
              <a:solidFill>
                <a:schemeClr val="tx1"/>
              </a:solidFill>
            </a:endParaRPr>
          </a:p>
          <a:p>
            <a:pPr lvl="1" algn="ctr">
              <a:spcAft>
                <a:spcPct val="10000"/>
              </a:spcAft>
              <a:buFontTx/>
              <a:buNone/>
            </a:pPr>
            <a:r>
              <a:rPr lang="en-US" altLang="cs-CZ" sz="2400" dirty="0" smtClean="0">
                <a:solidFill>
                  <a:schemeClr val="tx1"/>
                </a:solidFill>
              </a:rPr>
              <a:t>Currently prevailing form of cooperation with foreign authorities – We are a </a:t>
            </a:r>
            <a:r>
              <a:rPr lang="en-US" altLang="cs-CZ" sz="2400" u="sng" dirty="0" smtClean="0">
                <a:solidFill>
                  <a:srgbClr val="FF0000"/>
                </a:solidFill>
              </a:rPr>
              <a:t>full fledge member of the colleges</a:t>
            </a:r>
            <a:r>
              <a:rPr lang="en-US" altLang="cs-CZ" sz="2400" dirty="0" smtClean="0">
                <a:solidFill>
                  <a:srgbClr val="FF0000"/>
                </a:solidFill>
              </a:rPr>
              <a:t> </a:t>
            </a:r>
            <a:r>
              <a:rPr lang="en-US" altLang="cs-CZ" sz="2400" dirty="0" smtClean="0">
                <a:solidFill>
                  <a:schemeClr val="tx1"/>
                </a:solidFill>
              </a:rPr>
              <a:t>until we stay outside the BU…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2229EB-5183-4D87-A572-0BE204BA0FB4}" type="slidenum">
              <a:rPr lang="en-CA" altLang="cs-CZ" sz="1200" smtClean="0"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CA" altLang="cs-CZ" sz="1200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dirty="0" smtClean="0">
                <a:effectLst/>
              </a:rPr>
              <a:t>Banking </a:t>
            </a:r>
            <a:r>
              <a:rPr lang="cs-CZ" altLang="cs-CZ" sz="2400" dirty="0" smtClean="0">
                <a:effectLst/>
              </a:rPr>
              <a:t>Union: </a:t>
            </a:r>
            <a:r>
              <a:rPr lang="cs-CZ" altLang="cs-CZ" sz="2400" dirty="0" err="1" smtClean="0">
                <a:effectLst/>
              </a:rPr>
              <a:t>Some</a:t>
            </a:r>
            <a:r>
              <a:rPr lang="cs-CZ" altLang="cs-CZ" sz="2400" dirty="0" smtClean="0">
                <a:effectLst/>
              </a:rPr>
              <a:t> q</a:t>
            </a:r>
            <a:r>
              <a:rPr lang="en-US" altLang="cs-CZ" sz="2400" dirty="0" err="1" smtClean="0">
                <a:effectLst/>
              </a:rPr>
              <a:t>uestions</a:t>
            </a:r>
            <a:endParaRPr lang="en-US" altLang="cs-CZ" sz="2400" dirty="0" smtClean="0">
              <a:effectLst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7989887" cy="5616575"/>
          </a:xfrm>
        </p:spPr>
        <p:txBody>
          <a:bodyPr/>
          <a:lstStyle/>
          <a:p>
            <a:pPr marL="0" indent="0">
              <a:spcAft>
                <a:spcPct val="10000"/>
              </a:spcAft>
              <a:buNone/>
            </a:pPr>
            <a:endParaRPr lang="cs-CZ" altLang="cs-CZ" sz="2400" dirty="0" smtClean="0"/>
          </a:p>
          <a:p>
            <a:pPr marL="0" indent="0">
              <a:spcAft>
                <a:spcPct val="10000"/>
              </a:spcAft>
              <a:buNone/>
            </a:pPr>
            <a:r>
              <a:rPr lang="en-US" altLang="cs-CZ" sz="2400" dirty="0" smtClean="0"/>
              <a:t>Harmonization </a:t>
            </a:r>
            <a:r>
              <a:rPr lang="en-US" altLang="cs-CZ" sz="2400" dirty="0"/>
              <a:t>of regulatory standards is necessary given the cross border linkages. </a:t>
            </a:r>
            <a:r>
              <a:rPr lang="en-US" altLang="cs-CZ" sz="2400" u="sng" dirty="0"/>
              <a:t>However, national financial sectors and banks still differ in several </a:t>
            </a:r>
            <a:r>
              <a:rPr lang="en-US" altLang="cs-CZ" sz="2400" u="sng" dirty="0" smtClean="0"/>
              <a:t>aspects</a:t>
            </a:r>
            <a:r>
              <a:rPr lang="en-US" altLang="cs-CZ" sz="2400" dirty="0" smtClean="0"/>
              <a:t>.</a:t>
            </a:r>
            <a:endParaRPr lang="cs-CZ" altLang="cs-CZ" sz="2400" dirty="0" smtClean="0"/>
          </a:p>
          <a:p>
            <a:pPr>
              <a:spcAft>
                <a:spcPct val="10000"/>
              </a:spcAft>
            </a:pPr>
            <a:r>
              <a:rPr lang="en-US" altLang="cs-CZ" sz="2400" u="sng" dirty="0" smtClean="0"/>
              <a:t>How </a:t>
            </a:r>
            <a:r>
              <a:rPr lang="en-US" altLang="cs-CZ" sz="2400" u="sng" dirty="0"/>
              <a:t>to reflect these differences </a:t>
            </a:r>
            <a:r>
              <a:rPr lang="en-US" altLang="cs-CZ" sz="2400" dirty="0"/>
              <a:t>in single regulation and supervision </a:t>
            </a:r>
            <a:r>
              <a:rPr lang="en-US" altLang="cs-CZ" sz="2400" dirty="0" smtClean="0"/>
              <a:t>mechanism?</a:t>
            </a:r>
            <a:endParaRPr lang="cs-CZ" altLang="cs-CZ" sz="2400" dirty="0" smtClean="0"/>
          </a:p>
          <a:p>
            <a:pPr>
              <a:spcAft>
                <a:spcPct val="10000"/>
              </a:spcAft>
            </a:pPr>
            <a:r>
              <a:rPr lang="en-US" altLang="cs-CZ" sz="2400" u="sng" dirty="0" smtClean="0"/>
              <a:t>What </a:t>
            </a:r>
            <a:r>
              <a:rPr lang="en-US" altLang="cs-CZ" sz="2400" u="sng" dirty="0"/>
              <a:t>will be the future role of national supervisors </a:t>
            </a:r>
            <a:r>
              <a:rPr lang="en-US" altLang="cs-CZ" sz="2400" dirty="0"/>
              <a:t>given the </a:t>
            </a:r>
            <a:r>
              <a:rPr lang="en-US" altLang="cs-CZ" sz="2400" dirty="0" smtClean="0"/>
              <a:t>SSM?</a:t>
            </a:r>
            <a:endParaRPr lang="cs-CZ" altLang="cs-CZ" sz="2400" dirty="0" smtClean="0"/>
          </a:p>
          <a:p>
            <a:pPr>
              <a:spcAft>
                <a:spcPct val="10000"/>
              </a:spcAft>
            </a:pPr>
            <a:r>
              <a:rPr lang="en-US" altLang="cs-CZ" sz="2400" dirty="0" smtClean="0"/>
              <a:t>While </a:t>
            </a:r>
            <a:r>
              <a:rPr lang="en-US" altLang="cs-CZ" sz="2400" dirty="0"/>
              <a:t>systemically important banks are subject to SSM, the small banks have been left to national supervisors. </a:t>
            </a:r>
            <a:r>
              <a:rPr lang="en-US" altLang="cs-CZ" sz="2400" u="sng" dirty="0"/>
              <a:t>How to mitigate risks of different regulatory and supervisory requirements</a:t>
            </a:r>
            <a:r>
              <a:rPr lang="en-US" altLang="cs-CZ" sz="2400" dirty="0"/>
              <a:t> on the single European and the national </a:t>
            </a:r>
            <a:r>
              <a:rPr lang="en-US" altLang="cs-CZ" sz="2400" dirty="0" smtClean="0"/>
              <a:t>level?</a:t>
            </a:r>
            <a:endParaRPr lang="en-US" alt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18BDDD0-02ED-42EA-9927-042D44322F34}" type="slidenum">
              <a:rPr lang="en-CA" altLang="cs-CZ" sz="1200" smtClean="0">
                <a:latin typeface="Arial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CA" altLang="cs-CZ" sz="1200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cs-CZ" smtClean="0">
                <a:effectLst/>
              </a:rPr>
              <a:t>Thank you for your attention </a:t>
            </a:r>
            <a:endParaRPr lang="cs-CZ" altLang="cs-CZ" smtClean="0">
              <a:effectLst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0" y="1412875"/>
            <a:ext cx="4103688" cy="4968875"/>
          </a:xfrm>
          <a:noFill/>
        </p:spPr>
        <p:txBody>
          <a:bodyPr/>
          <a:lstStyle/>
          <a:p>
            <a:pPr algn="r">
              <a:buFontTx/>
              <a:buNone/>
            </a:pPr>
            <a:r>
              <a:rPr lang="cs-CZ" altLang="cs-CZ" smtClean="0">
                <a:hlinkClick r:id="rId3"/>
              </a:rPr>
              <a:t>www.cnb.cz</a:t>
            </a:r>
            <a:endParaRPr lang="cs-CZ" altLang="cs-CZ" smtClean="0"/>
          </a:p>
          <a:p>
            <a:pPr algn="r">
              <a:buFontTx/>
              <a:buNone/>
            </a:pPr>
            <a:endParaRPr lang="cs-CZ" altLang="cs-CZ" smtClean="0"/>
          </a:p>
          <a:p>
            <a:pPr algn="r">
              <a:buFontTx/>
              <a:buNone/>
            </a:pPr>
            <a:r>
              <a:rPr lang="cs-CZ" altLang="cs-CZ" smtClean="0"/>
              <a:t>Vladimir Tomsik</a:t>
            </a:r>
          </a:p>
          <a:p>
            <a:pPr algn="r">
              <a:buFontTx/>
              <a:buNone/>
            </a:pPr>
            <a:r>
              <a:rPr lang="cs-CZ" altLang="cs-CZ" smtClean="0"/>
              <a:t>Vice-</a:t>
            </a:r>
            <a:r>
              <a:rPr lang="en-GB" altLang="cs-CZ" smtClean="0"/>
              <a:t>G</a:t>
            </a:r>
            <a:r>
              <a:rPr lang="cs-CZ" altLang="cs-CZ" smtClean="0"/>
              <a:t>overnor</a:t>
            </a:r>
          </a:p>
          <a:p>
            <a:pPr algn="r">
              <a:buFontTx/>
              <a:buNone/>
            </a:pPr>
            <a:endParaRPr lang="cs-CZ" altLang="cs-CZ" smtClean="0"/>
          </a:p>
          <a:p>
            <a:pPr algn="r">
              <a:buFontTx/>
              <a:buNone/>
            </a:pPr>
            <a:r>
              <a:rPr lang="cs-CZ" altLang="cs-CZ" smtClean="0">
                <a:hlinkClick r:id="rId4"/>
              </a:rPr>
              <a:t>Vladimir.Tomsik@cnb.cz</a:t>
            </a:r>
            <a:r>
              <a:rPr lang="cs-CZ" altLang="cs-CZ" smtClean="0"/>
              <a:t> </a:t>
            </a:r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654050"/>
            <a:ext cx="2005013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4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664376-0F1B-46DC-A1AE-C103A17E8420}" type="slidenum">
              <a:rPr lang="en-CA" altLang="cs-CZ" sz="1200" smtClean="0"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CA" altLang="cs-CZ" sz="1200" dirty="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smtClean="0">
                <a:effectLst/>
              </a:rPr>
              <a:t>Financial System</a:t>
            </a: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1187450" y="5734050"/>
            <a:ext cx="70278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cs-CZ" sz="2400" b="0">
                <a:solidFill>
                  <a:srgbClr val="FF3300"/>
                </a:solidFill>
              </a:rPr>
              <a:t>Banking sector is the key segment of the </a:t>
            </a:r>
            <a:r>
              <a:rPr lang="cs-CZ" altLang="cs-CZ" sz="2400" b="0">
                <a:solidFill>
                  <a:srgbClr val="FF3300"/>
                </a:solidFill>
              </a:rPr>
              <a:t>CZ </a:t>
            </a:r>
            <a:r>
              <a:rPr lang="en-US" altLang="cs-CZ" sz="2400" b="0">
                <a:solidFill>
                  <a:srgbClr val="FF3300"/>
                </a:solidFill>
              </a:rPr>
              <a:t>financial system</a:t>
            </a:r>
            <a:endParaRPr lang="cs-CZ" altLang="cs-CZ" sz="2400" b="0">
              <a:solidFill>
                <a:srgbClr val="FF3300"/>
              </a:solidFill>
            </a:endParaRPr>
          </a:p>
        </p:txBody>
      </p:sp>
      <p:graphicFrame>
        <p:nvGraphicFramePr>
          <p:cNvPr id="9" name="Graf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088055"/>
              </p:ext>
            </p:extLst>
          </p:nvPr>
        </p:nvGraphicFramePr>
        <p:xfrm>
          <a:off x="0" y="613833"/>
          <a:ext cx="9144000" cy="5630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374707"/>
              </p:ext>
            </p:extLst>
          </p:nvPr>
        </p:nvGraphicFramePr>
        <p:xfrm>
          <a:off x="179512" y="614362"/>
          <a:ext cx="8964488" cy="562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19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F7402F-47ED-4E1A-A377-F702DEF476B5}" type="slidenum">
              <a:rPr lang="en-CA" altLang="cs-CZ" sz="1200" smtClean="0"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CA" altLang="cs-CZ" sz="1200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smtClean="0">
                <a:effectLst/>
              </a:rPr>
              <a:t>Capital Adequacy of Czech Banks</a:t>
            </a:r>
            <a:endParaRPr lang="cs-CZ" altLang="cs-CZ" sz="2400" smtClean="0">
              <a:effectLst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sz="2400" dirty="0" smtClean="0"/>
              <a:t>As of </a:t>
            </a:r>
            <a:r>
              <a:rPr lang="cs-CZ" altLang="cs-CZ" sz="2400" dirty="0" err="1" smtClean="0"/>
              <a:t>December</a:t>
            </a:r>
            <a:r>
              <a:rPr lang="en-US" altLang="cs-CZ" sz="2400" dirty="0" smtClean="0"/>
              <a:t> 2014, </a:t>
            </a:r>
            <a:r>
              <a:rPr lang="en-US" altLang="cs-CZ" sz="2400" u="sng" dirty="0" smtClean="0"/>
              <a:t>capital adequacy was </a:t>
            </a:r>
            <a:r>
              <a:rPr lang="cs-CZ" altLang="cs-CZ" sz="2400" u="sng" dirty="0" smtClean="0"/>
              <a:t>18</a:t>
            </a:r>
            <a:r>
              <a:rPr lang="en-US" altLang="cs-CZ" sz="2400" u="sng" dirty="0" smtClean="0"/>
              <a:t>.</a:t>
            </a:r>
            <a:r>
              <a:rPr lang="cs-CZ" altLang="cs-CZ" sz="2400" u="sng" dirty="0" smtClean="0"/>
              <a:t>0</a:t>
            </a:r>
            <a:r>
              <a:rPr lang="en-US" altLang="cs-CZ" sz="2400" u="sng" dirty="0" smtClean="0"/>
              <a:t>% </a:t>
            </a:r>
            <a:r>
              <a:rPr lang="en-US" altLang="cs-CZ" sz="2400" dirty="0" smtClean="0"/>
              <a:t>(Tier 1 ratio 1</a:t>
            </a:r>
            <a:r>
              <a:rPr lang="cs-CZ" altLang="cs-CZ" sz="2400" dirty="0" smtClean="0"/>
              <a:t>7</a:t>
            </a:r>
            <a:r>
              <a:rPr lang="en-US" altLang="cs-CZ" sz="2400" dirty="0" smtClean="0"/>
              <a:t>.</a:t>
            </a:r>
            <a:r>
              <a:rPr lang="cs-CZ" altLang="cs-CZ" sz="2400" dirty="0" smtClean="0"/>
              <a:t>5</a:t>
            </a:r>
            <a:r>
              <a:rPr lang="en-US" altLang="cs-CZ" sz="2400" dirty="0" smtClean="0"/>
              <a:t>%)</a:t>
            </a:r>
            <a:endParaRPr lang="en-US" altLang="cs-CZ" sz="16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68" y="2205037"/>
            <a:ext cx="37338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5037"/>
            <a:ext cx="374332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5747E6-1747-4BA7-8687-05D69E4F9E08}" type="slidenum">
              <a:rPr lang="en-CA" altLang="cs-CZ" sz="1200" smtClean="0"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CA" altLang="cs-CZ" sz="12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smtClean="0">
                <a:effectLst/>
              </a:rPr>
              <a:t>Profitability of the Banking Sector</a:t>
            </a:r>
            <a:endParaRPr lang="cs-CZ" altLang="cs-CZ" sz="2400" smtClean="0"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sz="2200" b="1" dirty="0" smtClean="0">
                <a:ea typeface="MS PGothic" pitchFamily="34" charset="-128"/>
              </a:rPr>
              <a:t>The </a:t>
            </a:r>
            <a:r>
              <a:rPr lang="en-US" altLang="cs-CZ" sz="2200" b="1" u="sng" dirty="0" smtClean="0">
                <a:ea typeface="MS PGothic" pitchFamily="34" charset="-128"/>
              </a:rPr>
              <a:t>Czech banking sector remains profitable </a:t>
            </a:r>
            <a:r>
              <a:rPr lang="en-US" altLang="cs-CZ" sz="2200" b="1" dirty="0" smtClean="0">
                <a:ea typeface="MS PGothic" pitchFamily="34" charset="-128"/>
              </a:rPr>
              <a:t>during crisis despite the adverse economic conditions which feeds into capitalization</a:t>
            </a:r>
            <a:endParaRPr lang="cs-CZ" altLang="cs-CZ" sz="2200" b="1" dirty="0" smtClean="0"/>
          </a:p>
          <a:p>
            <a:endParaRPr lang="cs-CZ" altLang="cs-CZ" sz="2200" b="1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64" y="2205038"/>
            <a:ext cx="37338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36" y="2205038"/>
            <a:ext cx="3733800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1E4133-A330-4B40-9BCF-353DDF9E0066}" type="slidenum">
              <a:rPr lang="en-CA" altLang="cs-CZ" sz="1200" smtClean="0"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CA" altLang="cs-CZ" sz="12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smtClean="0">
                <a:effectLst/>
              </a:rPr>
              <a:t>Czech Banks‘ Funding</a:t>
            </a:r>
            <a:endParaRPr lang="cs-CZ" altLang="cs-CZ" sz="2400" smtClean="0">
              <a:effectLst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cs-CZ" sz="2200" b="1" dirty="0" smtClean="0">
                <a:ea typeface="MS PGothic" pitchFamily="34" charset="-128"/>
              </a:rPr>
              <a:t>Funding structure is sound</a:t>
            </a:r>
            <a:endParaRPr lang="cs-CZ" alt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20106"/>
            <a:ext cx="3667125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20106"/>
            <a:ext cx="37242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669E50-3ED5-4631-A156-320CD8C42B9F}" type="slidenum">
              <a:rPr lang="en-CA" altLang="cs-CZ" sz="1200" smtClean="0"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CA" altLang="cs-CZ" sz="12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smtClean="0">
                <a:effectLst/>
              </a:rPr>
              <a:t>Stress Tests 201</a:t>
            </a:r>
            <a:r>
              <a:rPr lang="cs-CZ" altLang="cs-CZ" sz="2400" smtClean="0">
                <a:effectLst/>
              </a:rPr>
              <a:t>4</a:t>
            </a:r>
            <a:r>
              <a:rPr lang="en-US" altLang="cs-CZ" sz="2400" smtClean="0">
                <a:effectLst/>
              </a:rPr>
              <a:t>: Results</a:t>
            </a:r>
            <a:endParaRPr lang="cs-CZ" altLang="cs-CZ" sz="2400" smtClean="0">
              <a:effectLst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sz="2400" dirty="0" smtClean="0"/>
              <a:t>The stress tests and other analyses demonstrate that </a:t>
            </a:r>
            <a:r>
              <a:rPr lang="en-US" altLang="cs-CZ" sz="2400" u="sng" dirty="0" smtClean="0"/>
              <a:t>the Czech financial sector is well prepared for potential stresses</a:t>
            </a:r>
            <a:r>
              <a:rPr lang="en-US" altLang="cs-CZ" sz="2400" dirty="0" smtClean="0"/>
              <a:t>.</a:t>
            </a:r>
            <a:endParaRPr lang="cs-CZ" altLang="cs-CZ" sz="2400" dirty="0" smtClean="0"/>
          </a:p>
          <a:p>
            <a:endParaRPr lang="en-US" altLang="cs-CZ" sz="2400" dirty="0" smtClean="0"/>
          </a:p>
          <a:p>
            <a:r>
              <a:rPr lang="en-US" altLang="cs-CZ" sz="2400" dirty="0" smtClean="0"/>
              <a:t>Banks have a </a:t>
            </a:r>
            <a:r>
              <a:rPr lang="en-US" altLang="cs-CZ" sz="2400" u="sng" dirty="0" smtClean="0"/>
              <a:t>large capital buffer </a:t>
            </a:r>
            <a:r>
              <a:rPr lang="en-US" altLang="cs-CZ" sz="2400" dirty="0" smtClean="0"/>
              <a:t>which enables them</a:t>
            </a:r>
          </a:p>
          <a:p>
            <a:pPr lvl="1"/>
            <a:r>
              <a:rPr lang="en-US" altLang="cs-CZ" sz="2200" dirty="0" smtClean="0"/>
              <a:t>to </a:t>
            </a:r>
            <a:r>
              <a:rPr lang="en-US" altLang="cs-CZ" sz="2200" u="sng" dirty="0" smtClean="0"/>
              <a:t>absorb adverse shocks </a:t>
            </a:r>
            <a:r>
              <a:rPr lang="en-US" altLang="cs-CZ" sz="2200" dirty="0" smtClean="0"/>
              <a:t>and</a:t>
            </a:r>
          </a:p>
          <a:p>
            <a:pPr lvl="1"/>
            <a:r>
              <a:rPr lang="en-US" altLang="cs-CZ" sz="2200" dirty="0" smtClean="0"/>
              <a:t>maintain the sector’s overall capital adequacy sufficiently above the regulatory </a:t>
            </a:r>
            <a:r>
              <a:rPr lang="en-US" altLang="cs-CZ" sz="2200" u="sng" dirty="0" smtClean="0"/>
              <a:t>threshold of 8% even in a very unfavorable scenario</a:t>
            </a:r>
            <a:r>
              <a:rPr lang="en-US" altLang="cs-CZ" sz="2200" dirty="0" smtClean="0"/>
              <a:t>.</a:t>
            </a:r>
            <a:endParaRPr lang="cs-CZ" altLang="cs-CZ" sz="2200" dirty="0" smtClean="0"/>
          </a:p>
          <a:p>
            <a:pPr lvl="1"/>
            <a:endParaRPr lang="en-US" altLang="cs-CZ" sz="22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cs-CZ" sz="2500" u="sng" dirty="0" smtClean="0"/>
              <a:t>No acute risks</a:t>
            </a:r>
            <a:r>
              <a:rPr lang="en-GB" altLang="cs-CZ" sz="2500" dirty="0" smtClean="0"/>
              <a:t> to financial stability requiring immediate action </a:t>
            </a:r>
            <a:r>
              <a:rPr lang="cs-CZ" altLang="cs-CZ" sz="2500" u="sng" dirty="0" smtClean="0"/>
              <a:t>are </a:t>
            </a:r>
            <a:r>
              <a:rPr lang="en-GB" altLang="cs-CZ" sz="2500" u="sng" dirty="0" smtClean="0"/>
              <a:t>identified</a:t>
            </a:r>
            <a:r>
              <a:rPr lang="en-GB" altLang="cs-CZ" sz="2500" dirty="0" smtClean="0"/>
              <a:t>.</a:t>
            </a:r>
          </a:p>
          <a:p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200" dirty="0" err="1" smtClean="0"/>
              <a:t>Banking</a:t>
            </a:r>
            <a:r>
              <a:rPr lang="cs-CZ" altLang="en-US" sz="2200" dirty="0" smtClean="0"/>
              <a:t> Union and </a:t>
            </a:r>
            <a:r>
              <a:rPr lang="cs-CZ" altLang="en-US" sz="2200" dirty="0" err="1" smtClean="0"/>
              <a:t>the</a:t>
            </a:r>
            <a:r>
              <a:rPr lang="cs-CZ" altLang="en-US" sz="2200" dirty="0" smtClean="0"/>
              <a:t> Czech </a:t>
            </a:r>
            <a:r>
              <a:rPr lang="cs-CZ" altLang="en-US" sz="2200" dirty="0" err="1" smtClean="0"/>
              <a:t>banking</a:t>
            </a:r>
            <a:r>
              <a:rPr lang="cs-CZ" altLang="en-US" sz="2200" dirty="0" smtClean="0"/>
              <a:t> </a:t>
            </a:r>
            <a:r>
              <a:rPr lang="cs-CZ" altLang="en-US" sz="2200" dirty="0" err="1" smtClean="0"/>
              <a:t>sector</a:t>
            </a:r>
            <a:r>
              <a:rPr lang="cs-CZ" altLang="en-US" sz="2200" dirty="0" smtClean="0"/>
              <a:t> (1)</a:t>
            </a:r>
            <a:endParaRPr lang="en-US" altLang="en-US" sz="2200" dirty="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23850" y="836613"/>
            <a:ext cx="8496300" cy="5761037"/>
          </a:xfrm>
        </p:spPr>
        <p:txBody>
          <a:bodyPr/>
          <a:lstStyle/>
          <a:p>
            <a:pPr marL="857250" lvl="1" indent="-457200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Entering the SSM means 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transferring </a:t>
            </a:r>
            <a:r>
              <a:rPr lang="en-US" altLang="en-US" sz="2400" b="1" u="sng" dirty="0" smtClean="0">
                <a:solidFill>
                  <a:schemeClr val="tx1"/>
                </a:solidFill>
              </a:rPr>
              <a:t>powers</a:t>
            </a:r>
            <a:r>
              <a:rPr lang="cs-CZ" altLang="en-US" sz="2400" b="1" u="sng" dirty="0" smtClean="0">
                <a:solidFill>
                  <a:schemeClr val="tx1"/>
                </a:solidFill>
              </a:rPr>
              <a:t> </a:t>
            </a:r>
            <a:r>
              <a:rPr lang="cs-CZ" altLang="en-US" sz="2400" dirty="0" smtClean="0">
                <a:solidFill>
                  <a:schemeClr val="tx1"/>
                </a:solidFill>
              </a:rPr>
              <a:t>(</a:t>
            </a:r>
            <a:r>
              <a:rPr lang="cs-CZ" altLang="en-US" sz="2400" dirty="0">
                <a:solidFill>
                  <a:schemeClr val="tx1"/>
                </a:solidFill>
              </a:rPr>
              <a:t>direct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supervision</a:t>
            </a:r>
            <a:r>
              <a:rPr lang="cs-CZ" altLang="en-US" sz="2400" dirty="0" smtClean="0">
                <a:solidFill>
                  <a:schemeClr val="tx1"/>
                </a:solidFill>
              </a:rPr>
              <a:t>)</a:t>
            </a:r>
            <a:r>
              <a:rPr lang="en-US" altLang="en-US" sz="2400" dirty="0" smtClean="0">
                <a:solidFill>
                  <a:schemeClr val="tx1"/>
                </a:solidFill>
              </a:rPr>
              <a:t>, not necessarily </a:t>
            </a:r>
            <a:r>
              <a:rPr lang="en-US" altLang="en-US" sz="2400" b="1" u="sng" dirty="0" smtClean="0">
                <a:solidFill>
                  <a:schemeClr val="tx1"/>
                </a:solidFill>
              </a:rPr>
              <a:t>responsibilities</a:t>
            </a:r>
            <a:r>
              <a:rPr lang="en-US" altLang="en-US" sz="2400" dirty="0" smtClean="0">
                <a:solidFill>
                  <a:schemeClr val="tx1"/>
                </a:solidFill>
              </a:rPr>
              <a:t> </a:t>
            </a:r>
            <a:r>
              <a:rPr lang="cs-CZ" altLang="en-US" sz="2400" dirty="0" smtClean="0">
                <a:solidFill>
                  <a:schemeClr val="tx1"/>
                </a:solidFill>
              </a:rPr>
              <a:t>and </a:t>
            </a:r>
            <a:r>
              <a:rPr lang="cs-CZ" altLang="en-US" sz="2400" b="1" u="sng" dirty="0" err="1" smtClean="0">
                <a:solidFill>
                  <a:schemeClr val="tx1"/>
                </a:solidFill>
              </a:rPr>
              <a:t>costs</a:t>
            </a:r>
            <a:r>
              <a:rPr lang="cs-CZ" altLang="en-US" sz="2400" u="sng" dirty="0" smtClean="0">
                <a:solidFill>
                  <a:schemeClr val="tx1"/>
                </a:solidFill>
              </a:rPr>
              <a:t> in ba</a:t>
            </a:r>
            <a:r>
              <a:rPr lang="en-GB" altLang="en-US" sz="2400" u="sng" dirty="0" smtClean="0">
                <a:solidFill>
                  <a:schemeClr val="tx1"/>
                </a:solidFill>
              </a:rPr>
              <a:t>d</a:t>
            </a:r>
            <a:r>
              <a:rPr lang="cs-CZ" altLang="en-US" sz="2400" u="sng" dirty="0" smtClean="0">
                <a:solidFill>
                  <a:schemeClr val="tx1"/>
                </a:solidFill>
              </a:rPr>
              <a:t> </a:t>
            </a:r>
            <a:r>
              <a:rPr lang="cs-CZ" altLang="en-US" sz="2400" u="sng" dirty="0" err="1" smtClean="0">
                <a:solidFill>
                  <a:schemeClr val="tx1"/>
                </a:solidFill>
              </a:rPr>
              <a:t>times</a:t>
            </a:r>
            <a:r>
              <a:rPr lang="cs-CZ" altLang="en-US" sz="2400" u="sng" dirty="0" smtClean="0">
                <a:solidFill>
                  <a:schemeClr val="tx1"/>
                </a:solidFill>
              </a:rPr>
              <a:t> </a:t>
            </a:r>
            <a:r>
              <a:rPr lang="cs-CZ" altLang="en-US" sz="2400" dirty="0" smtClean="0">
                <a:solidFill>
                  <a:schemeClr val="tx1"/>
                </a:solidFill>
              </a:rPr>
              <a:t>– </a:t>
            </a:r>
            <a:r>
              <a:rPr lang="cs-CZ" altLang="en-US" sz="2400" dirty="0" smtClean="0">
                <a:solidFill>
                  <a:srgbClr val="FF0000"/>
                </a:solidFill>
              </a:rPr>
              <a:t>a </a:t>
            </a:r>
            <a:r>
              <a:rPr lang="cs-CZ" altLang="en-US" sz="2400" dirty="0" err="1" smtClean="0">
                <a:solidFill>
                  <a:srgbClr val="FF0000"/>
                </a:solidFill>
              </a:rPr>
              <a:t>disequlibrium</a:t>
            </a:r>
            <a:endParaRPr lang="en-US" altLang="en-US" sz="2400" dirty="0" smtClean="0">
              <a:solidFill>
                <a:srgbClr val="FF0000"/>
              </a:solidFill>
            </a:endParaRPr>
          </a:p>
          <a:p>
            <a:pPr marL="857250" lvl="1" indent="-457200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For EA countries, this transfer is somewhat neutralized by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ultimate</a:t>
            </a:r>
            <a:r>
              <a:rPr lang="cs-CZ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</a:rPr>
              <a:t>power-sharing within the ECB. This is not the case for non-EA countries</a:t>
            </a:r>
            <a:r>
              <a:rPr lang="cs-CZ" altLang="en-US" sz="2400" dirty="0" smtClean="0">
                <a:solidFill>
                  <a:schemeClr val="tx1"/>
                </a:solidFill>
              </a:rPr>
              <a:t>,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despite</a:t>
            </a:r>
            <a:r>
              <a:rPr lang="cs-CZ" altLang="en-US" sz="2400" dirty="0" smtClean="0">
                <a:solidFill>
                  <a:schemeClr val="tx1"/>
                </a:solidFill>
              </a:rPr>
              <a:t>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the</a:t>
            </a:r>
            <a:r>
              <a:rPr lang="cs-CZ" altLang="en-US" sz="2400" dirty="0" smtClean="0">
                <a:solidFill>
                  <a:schemeClr val="tx1"/>
                </a:solidFill>
              </a:rPr>
              <a:t> SSM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voting</a:t>
            </a:r>
            <a:r>
              <a:rPr lang="cs-CZ" altLang="en-US" sz="2400" dirty="0" smtClean="0">
                <a:solidFill>
                  <a:schemeClr val="tx1"/>
                </a:solidFill>
              </a:rPr>
              <a:t>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rules</a:t>
            </a:r>
            <a:endParaRPr lang="cs-CZ" altLang="en-US" sz="2400" dirty="0" smtClean="0">
              <a:solidFill>
                <a:schemeClr val="tx1"/>
              </a:solidFill>
            </a:endParaRPr>
          </a:p>
          <a:p>
            <a:pPr marL="857250" lvl="1" indent="-457200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For EA countries, BU membership makes much more sense: </a:t>
            </a:r>
            <a:br>
              <a:rPr lang="en-US" altLang="en-US" sz="2400" dirty="0" smtClean="0">
                <a:solidFill>
                  <a:schemeClr val="tx1"/>
                </a:solidFill>
              </a:rPr>
            </a:br>
            <a:r>
              <a:rPr lang="cs-CZ" altLang="en-US" sz="2400" dirty="0" smtClean="0">
                <a:solidFill>
                  <a:schemeClr val="tx1"/>
                </a:solidFill>
              </a:rPr>
              <a:t>1) 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single monetary policy</a:t>
            </a:r>
            <a:r>
              <a:rPr lang="en-US" altLang="en-US" sz="2400" dirty="0" smtClean="0">
                <a:solidFill>
                  <a:schemeClr val="tx1"/>
                </a:solidFill>
              </a:rPr>
              <a:t> + </a:t>
            </a:r>
            <a:r>
              <a:rPr lang="cs-CZ" altLang="en-US" sz="2400" dirty="0" smtClean="0">
                <a:solidFill>
                  <a:schemeClr val="tx1"/>
                </a:solidFill>
              </a:rPr>
              <a:t>2) 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single </a:t>
            </a:r>
            <a:r>
              <a:rPr lang="cs-CZ" altLang="en-US" sz="2400" u="sng" dirty="0" smtClean="0">
                <a:solidFill>
                  <a:schemeClr val="tx1"/>
                </a:solidFill>
              </a:rPr>
              <a:t>l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ender of </a:t>
            </a:r>
            <a:r>
              <a:rPr lang="cs-CZ" altLang="en-US" sz="2400" u="sng" dirty="0" smtClean="0">
                <a:solidFill>
                  <a:schemeClr val="tx1"/>
                </a:solidFill>
              </a:rPr>
              <a:t>l</a:t>
            </a:r>
            <a:r>
              <a:rPr lang="en-US" altLang="en-US" sz="2400" u="sng" dirty="0" err="1" smtClean="0">
                <a:solidFill>
                  <a:schemeClr val="tx1"/>
                </a:solidFill>
              </a:rPr>
              <a:t>ast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 </a:t>
            </a:r>
            <a:r>
              <a:rPr lang="cs-CZ" altLang="en-US" sz="2400" u="sng" dirty="0" smtClean="0">
                <a:solidFill>
                  <a:schemeClr val="tx1"/>
                </a:solidFill>
              </a:rPr>
              <a:t>r</a:t>
            </a:r>
            <a:r>
              <a:rPr lang="en-US" altLang="en-US" sz="2400" u="sng" dirty="0" err="1" smtClean="0">
                <a:solidFill>
                  <a:schemeClr val="tx1"/>
                </a:solidFill>
              </a:rPr>
              <a:t>esort</a:t>
            </a:r>
            <a:r>
              <a:rPr lang="en-US" altLang="en-US" sz="2400" dirty="0" smtClean="0">
                <a:solidFill>
                  <a:schemeClr val="tx1"/>
                </a:solidFill>
              </a:rPr>
              <a:t> + </a:t>
            </a:r>
            <a:r>
              <a:rPr lang="cs-CZ" altLang="en-US" sz="2400" dirty="0" smtClean="0">
                <a:solidFill>
                  <a:schemeClr val="tx1"/>
                </a:solidFill>
              </a:rPr>
              <a:t>3) 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single supervision</a:t>
            </a:r>
            <a:r>
              <a:rPr lang="en-US" altLang="en-US" sz="2400" dirty="0" smtClean="0">
                <a:solidFill>
                  <a:schemeClr val="tx1"/>
                </a:solidFill>
              </a:rPr>
              <a:t> + </a:t>
            </a:r>
            <a:r>
              <a:rPr lang="cs-CZ" altLang="en-US" sz="2400" dirty="0" smtClean="0">
                <a:solidFill>
                  <a:schemeClr val="tx1"/>
                </a:solidFill>
              </a:rPr>
              <a:t>4) </a:t>
            </a:r>
            <a:r>
              <a:rPr lang="cs-CZ" altLang="en-US" sz="2400" u="sng" dirty="0" smtClean="0">
                <a:solidFill>
                  <a:schemeClr val="tx1"/>
                </a:solidFill>
              </a:rPr>
              <a:t>single </a:t>
            </a:r>
            <a:r>
              <a:rPr lang="cs-CZ" altLang="en-US" sz="2400" u="sng" dirty="0" err="1" smtClean="0">
                <a:solidFill>
                  <a:schemeClr val="tx1"/>
                </a:solidFill>
              </a:rPr>
              <a:t>resolution</a:t>
            </a:r>
            <a:r>
              <a:rPr lang="cs-CZ" altLang="en-US" sz="2400" dirty="0" smtClean="0">
                <a:solidFill>
                  <a:schemeClr val="tx1"/>
                </a:solidFill>
              </a:rPr>
              <a:t> (SRF) + 5) 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single backstop</a:t>
            </a:r>
            <a:r>
              <a:rPr lang="en-US" altLang="en-US" sz="2400" dirty="0" smtClean="0">
                <a:solidFill>
                  <a:schemeClr val="tx1"/>
                </a:solidFill>
              </a:rPr>
              <a:t> (ESM</a:t>
            </a:r>
            <a:r>
              <a:rPr lang="cs-CZ" altLang="en-US" sz="2400" dirty="0" smtClean="0">
                <a:solidFill>
                  <a:schemeClr val="tx1"/>
                </a:solidFill>
              </a:rPr>
              <a:t>)… 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and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maybe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single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fiscal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policy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in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the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future</a:t>
            </a:r>
            <a:endParaRPr lang="cs-CZ" altLang="en-US" sz="2400" i="1" dirty="0" smtClean="0">
              <a:solidFill>
                <a:schemeClr val="tx1"/>
              </a:solidFill>
            </a:endParaRPr>
          </a:p>
          <a:p>
            <a:pPr marL="400050" lvl="1" indent="0">
              <a:buNone/>
              <a:defRPr/>
            </a:pPr>
            <a:endParaRPr lang="cs-CZ" altLang="en-US" sz="2400" i="1" dirty="0" smtClean="0">
              <a:solidFill>
                <a:schemeClr val="tx1"/>
              </a:solidFill>
            </a:endParaRPr>
          </a:p>
          <a:p>
            <a:pPr marL="400050" lvl="1" indent="0" algn="ctr">
              <a:buNone/>
              <a:defRPr/>
            </a:pPr>
            <a:r>
              <a:rPr lang="cs-CZ" altLang="en-US" sz="2400" i="1" dirty="0" err="1" smtClean="0">
                <a:solidFill>
                  <a:schemeClr val="tx1"/>
                </a:solidFill>
              </a:rPr>
              <a:t>Complete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equality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among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EA and non-EA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members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within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the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BU</a:t>
            </a:r>
            <a:r>
              <a:rPr lang="en-GB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probably</a:t>
            </a:r>
            <a:r>
              <a:rPr lang="cs-CZ" altLang="en-US" sz="2400" i="1" dirty="0" smtClean="0">
                <a:solidFill>
                  <a:schemeClr val="tx1"/>
                </a:solidFill>
              </a:rPr>
              <a:t> 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unachi</a:t>
            </a:r>
            <a:r>
              <a:rPr lang="en-GB" altLang="en-US" sz="2400" i="1" dirty="0" smtClean="0">
                <a:solidFill>
                  <a:schemeClr val="tx1"/>
                </a:solidFill>
              </a:rPr>
              <a:t>e</a:t>
            </a:r>
            <a:r>
              <a:rPr lang="cs-CZ" altLang="en-US" sz="2400" i="1" dirty="0" err="1" smtClean="0">
                <a:solidFill>
                  <a:schemeClr val="tx1"/>
                </a:solidFill>
              </a:rPr>
              <a:t>vable</a:t>
            </a:r>
            <a:endParaRPr lang="en-US" altLang="en-US" sz="24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77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200" dirty="0" err="1" smtClean="0"/>
              <a:t>Banking</a:t>
            </a:r>
            <a:r>
              <a:rPr lang="cs-CZ" altLang="en-US" sz="2200" dirty="0" smtClean="0"/>
              <a:t> Union and </a:t>
            </a:r>
            <a:r>
              <a:rPr lang="cs-CZ" altLang="en-US" sz="2200" dirty="0" err="1" smtClean="0"/>
              <a:t>the</a:t>
            </a:r>
            <a:r>
              <a:rPr lang="cs-CZ" altLang="en-US" sz="2200" dirty="0" smtClean="0"/>
              <a:t> Czech </a:t>
            </a:r>
            <a:r>
              <a:rPr lang="cs-CZ" altLang="en-US" sz="2200" dirty="0" err="1" smtClean="0"/>
              <a:t>banking</a:t>
            </a:r>
            <a:r>
              <a:rPr lang="cs-CZ" altLang="en-US" sz="2200" dirty="0" smtClean="0"/>
              <a:t> </a:t>
            </a:r>
            <a:r>
              <a:rPr lang="cs-CZ" altLang="en-US" sz="2200" dirty="0" err="1" smtClean="0"/>
              <a:t>sector</a:t>
            </a:r>
            <a:r>
              <a:rPr lang="cs-CZ" altLang="en-US" sz="2200" dirty="0" smtClean="0"/>
              <a:t> (2)</a:t>
            </a:r>
            <a:endParaRPr lang="en-US" altLang="en-US" sz="2200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39750" y="908050"/>
            <a:ext cx="8208963" cy="5761038"/>
          </a:xfrm>
        </p:spPr>
        <p:txBody>
          <a:bodyPr/>
          <a:lstStyle/>
          <a:p>
            <a:pPr marL="857250" lvl="1" indent="-457200">
              <a:buFont typeface="Arial" pitchFamily="34" charset="0"/>
              <a:buChar char="•"/>
              <a:defRPr/>
            </a:pPr>
            <a:endParaRPr lang="en-US" altLang="en-US" sz="2400" dirty="0" smtClean="0">
              <a:solidFill>
                <a:schemeClr val="tx1"/>
              </a:solidFill>
            </a:endParaRPr>
          </a:p>
          <a:p>
            <a:pPr marL="857250" lvl="1" indent="-457200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One of aims of the BU was to eliminate 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regulatory</a:t>
            </a:r>
            <a:r>
              <a:rPr lang="cs-CZ" altLang="en-US" sz="2400" b="1" dirty="0" smtClean="0">
                <a:solidFill>
                  <a:schemeClr val="tx1"/>
                </a:solidFill>
              </a:rPr>
              <a:t>/</a:t>
            </a:r>
            <a:r>
              <a:rPr lang="cs-CZ" altLang="en-US" sz="2400" b="1" dirty="0" err="1" smtClean="0">
                <a:solidFill>
                  <a:schemeClr val="tx1"/>
                </a:solidFill>
              </a:rPr>
              <a:t>supervisory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 “</a:t>
            </a:r>
            <a:r>
              <a:rPr lang="en-US" altLang="en-US" sz="2400" b="1" u="sng" dirty="0" smtClean="0">
                <a:solidFill>
                  <a:schemeClr val="tx1"/>
                </a:solidFill>
              </a:rPr>
              <a:t>home bias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”</a:t>
            </a:r>
            <a:r>
              <a:rPr lang="en-US" altLang="en-US" sz="2400" dirty="0" smtClean="0">
                <a:solidFill>
                  <a:schemeClr val="tx1"/>
                </a:solidFill>
              </a:rPr>
              <a:t>. But there is the </a:t>
            </a:r>
            <a:r>
              <a:rPr lang="cs-CZ" altLang="en-US" sz="2400" dirty="0" smtClean="0">
                <a:solidFill>
                  <a:schemeClr val="tx1"/>
                </a:solidFill>
              </a:rPr>
              <a:t>EC/</a:t>
            </a:r>
            <a:r>
              <a:rPr lang="en-US" altLang="en-US" sz="2400" dirty="0" smtClean="0">
                <a:solidFill>
                  <a:schemeClr val="tx1"/>
                </a:solidFill>
              </a:rPr>
              <a:t>EBA to set up a single regulatory framework in the EU, and it is desirable to harmonize </a:t>
            </a:r>
            <a:r>
              <a:rPr lang="cs-CZ" altLang="en-US" sz="2400" dirty="0" smtClean="0">
                <a:solidFill>
                  <a:schemeClr val="tx1"/>
                </a:solidFill>
              </a:rPr>
              <a:t>„</a:t>
            </a:r>
            <a:r>
              <a:rPr lang="en-US" altLang="en-US" sz="2400" dirty="0" smtClean="0">
                <a:solidFill>
                  <a:schemeClr val="tx1"/>
                </a:solidFill>
              </a:rPr>
              <a:t>minimum standards</a:t>
            </a:r>
            <a:r>
              <a:rPr lang="cs-CZ" altLang="en-US" sz="2400" dirty="0" smtClean="0">
                <a:solidFill>
                  <a:schemeClr val="tx1"/>
                </a:solidFill>
              </a:rPr>
              <a:t>“</a:t>
            </a:r>
            <a:r>
              <a:rPr lang="en-US" altLang="en-US" sz="2400" dirty="0" smtClean="0">
                <a:solidFill>
                  <a:schemeClr val="tx1"/>
                </a:solidFill>
              </a:rPr>
              <a:t> with a right to increase requirements in order to address national stability, specifications or prudent </a:t>
            </a:r>
            <a:r>
              <a:rPr lang="cs-CZ" altLang="en-US" sz="2400" dirty="0" smtClean="0">
                <a:solidFill>
                  <a:schemeClr val="tx1"/>
                </a:solidFill>
              </a:rPr>
              <a:t>(mis)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behavio</a:t>
            </a:r>
            <a:r>
              <a:rPr lang="cs-CZ" altLang="en-US" sz="2400" dirty="0" smtClean="0">
                <a:solidFill>
                  <a:schemeClr val="tx1"/>
                </a:solidFill>
              </a:rPr>
              <a:t>u</a:t>
            </a:r>
            <a:r>
              <a:rPr lang="en-US" altLang="en-US" sz="2400" dirty="0" smtClean="0">
                <a:solidFill>
                  <a:schemeClr val="tx1"/>
                </a:solidFill>
              </a:rPr>
              <a:t>r…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altLang="en-US" dirty="0" smtClean="0"/>
          </a:p>
          <a:p>
            <a:pPr marL="857250" lvl="1" indent="-457200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The BU was meant to break </a:t>
            </a:r>
            <a:r>
              <a:rPr lang="en-US" altLang="en-US" sz="2400" b="1" u="sng" dirty="0" smtClean="0">
                <a:solidFill>
                  <a:schemeClr val="tx1"/>
                </a:solidFill>
              </a:rPr>
              <a:t>the vicious circle between banks and public finances</a:t>
            </a:r>
            <a:r>
              <a:rPr lang="en-US" altLang="en-US" sz="2400" dirty="0" smtClean="0">
                <a:solidFill>
                  <a:schemeClr val="tx1"/>
                </a:solidFill>
              </a:rPr>
              <a:t>. But the agreed burden-sharing within the BU is rather too small to achieve this: 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SRF’s ultimate target </a:t>
            </a:r>
            <a:br>
              <a:rPr lang="en-US" altLang="en-US" sz="2400" u="sng" dirty="0" smtClean="0">
                <a:solidFill>
                  <a:schemeClr val="tx1"/>
                </a:solidFill>
              </a:rPr>
            </a:br>
            <a:r>
              <a:rPr lang="en-US" altLang="en-US" sz="2400" u="sng" dirty="0" smtClean="0">
                <a:solidFill>
                  <a:schemeClr val="tx1"/>
                </a:solidFill>
              </a:rPr>
              <a:t>EUR 55bn vs. total bank assets of almost EUR 30tn</a:t>
            </a:r>
            <a:r>
              <a:rPr lang="en-US" alt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" lvl="1" indent="0">
              <a:defRPr/>
            </a:pPr>
            <a:endParaRPr lang="en-US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5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200" dirty="0" err="1" smtClean="0"/>
              <a:t>Banking</a:t>
            </a:r>
            <a:r>
              <a:rPr lang="cs-CZ" altLang="en-US" sz="2200" dirty="0" smtClean="0"/>
              <a:t> Union and </a:t>
            </a:r>
            <a:r>
              <a:rPr lang="cs-CZ" altLang="en-US" sz="2200" dirty="0" err="1" smtClean="0"/>
              <a:t>the</a:t>
            </a:r>
            <a:r>
              <a:rPr lang="cs-CZ" altLang="en-US" sz="2200" dirty="0" smtClean="0"/>
              <a:t> Czech </a:t>
            </a:r>
            <a:r>
              <a:rPr lang="cs-CZ" altLang="en-US" sz="2200" dirty="0" err="1" smtClean="0"/>
              <a:t>banking</a:t>
            </a:r>
            <a:r>
              <a:rPr lang="cs-CZ" altLang="en-US" sz="2200" dirty="0" smtClean="0"/>
              <a:t> </a:t>
            </a:r>
            <a:r>
              <a:rPr lang="cs-CZ" altLang="en-US" sz="2200" dirty="0" err="1" smtClean="0"/>
              <a:t>sector</a:t>
            </a:r>
            <a:r>
              <a:rPr lang="cs-CZ" altLang="en-US" sz="2200" dirty="0" smtClean="0"/>
              <a:t> (3)</a:t>
            </a:r>
            <a:endParaRPr lang="en-US" altLang="en-US" sz="2200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125538"/>
            <a:ext cx="8064500" cy="5543550"/>
          </a:xfrm>
        </p:spPr>
        <p:txBody>
          <a:bodyPr/>
          <a:lstStyle/>
          <a:p>
            <a:pPr marL="0" indent="0" algn="ctr">
              <a:buNone/>
              <a:defRPr/>
            </a:pPr>
            <a:endParaRPr lang="cs-CZ" sz="3200" dirty="0" smtClean="0"/>
          </a:p>
          <a:p>
            <a:pPr marL="0" indent="0" algn="ctr">
              <a:buNone/>
              <a:defRPr/>
            </a:pP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all</a:t>
            </a:r>
            <a:r>
              <a:rPr lang="cs-CZ" sz="3200" dirty="0" smtClean="0"/>
              <a:t> these </a:t>
            </a:r>
            <a:r>
              <a:rPr lang="cs-CZ" sz="3200" dirty="0" err="1" smtClean="0"/>
              <a:t>reasons</a:t>
            </a:r>
            <a:endParaRPr lang="cs-CZ" sz="3200" dirty="0" smtClean="0"/>
          </a:p>
          <a:p>
            <a:pPr marL="0" indent="0" algn="ctr">
              <a:buNone/>
              <a:defRPr/>
            </a:pPr>
            <a:r>
              <a:rPr lang="cs-CZ" sz="3200" dirty="0" err="1" smtClean="0"/>
              <a:t>the</a:t>
            </a:r>
            <a:r>
              <a:rPr lang="cs-CZ" sz="3200" dirty="0" smtClean="0"/>
              <a:t> Czech </a:t>
            </a:r>
            <a:r>
              <a:rPr lang="cs-CZ" sz="3200" dirty="0" err="1" smtClean="0"/>
              <a:t>government</a:t>
            </a:r>
            <a:r>
              <a:rPr lang="cs-CZ" sz="3200" dirty="0" smtClean="0"/>
              <a:t> </a:t>
            </a:r>
            <a:r>
              <a:rPr lang="en-GB" sz="3200" dirty="0" smtClean="0"/>
              <a:t>has </a:t>
            </a:r>
            <a:r>
              <a:rPr lang="cs-CZ" sz="3200" dirty="0" err="1" smtClean="0"/>
              <a:t>decided</a:t>
            </a:r>
            <a:endParaRPr lang="cs-CZ" sz="3200" dirty="0" smtClean="0"/>
          </a:p>
          <a:p>
            <a:pPr marL="0" indent="0" algn="ctr">
              <a:buNone/>
              <a:defRPr/>
            </a:pPr>
            <a:r>
              <a:rPr lang="cs-CZ" sz="3200" dirty="0" smtClean="0"/>
              <a:t>not </a:t>
            </a:r>
            <a:r>
              <a:rPr lang="cs-CZ" sz="3200" dirty="0" err="1" smtClean="0"/>
              <a:t>apply</a:t>
            </a:r>
            <a:r>
              <a:rPr lang="cs-CZ" sz="3200" dirty="0" smtClean="0"/>
              <a:t> </a:t>
            </a: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close</a:t>
            </a:r>
            <a:r>
              <a:rPr lang="cs-CZ" sz="3200" dirty="0" smtClean="0"/>
              <a:t> </a:t>
            </a:r>
            <a:r>
              <a:rPr lang="cs-CZ" sz="3200" dirty="0" err="1" smtClean="0"/>
              <a:t>cooperation</a:t>
            </a:r>
            <a:endParaRPr lang="cs-CZ" sz="3200" dirty="0" smtClean="0"/>
          </a:p>
          <a:p>
            <a:pPr marL="0" indent="0" algn="ctr">
              <a:buNone/>
              <a:defRPr/>
            </a:pPr>
            <a:r>
              <a:rPr lang="cs-CZ" sz="3200" dirty="0" err="1" smtClean="0"/>
              <a:t>with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SSM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moment =</a:t>
            </a:r>
          </a:p>
          <a:p>
            <a:pPr marL="0" indent="0" algn="ctr">
              <a:buNone/>
              <a:defRPr/>
            </a:pPr>
            <a:r>
              <a:rPr lang="cs-CZ" sz="3200" dirty="0" smtClean="0"/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“</a:t>
            </a:r>
            <a:r>
              <a:rPr lang="cs-CZ" sz="3200" dirty="0" err="1" smtClean="0">
                <a:solidFill>
                  <a:srgbClr val="FF0000"/>
                </a:solidFill>
              </a:rPr>
              <a:t>wait</a:t>
            </a:r>
            <a:r>
              <a:rPr lang="cs-CZ" sz="3200" dirty="0" smtClean="0">
                <a:solidFill>
                  <a:srgbClr val="FF0000"/>
                </a:solidFill>
              </a:rPr>
              <a:t> and </a:t>
            </a:r>
            <a:r>
              <a:rPr lang="cs-CZ" sz="3200" dirty="0" err="1" smtClean="0">
                <a:solidFill>
                  <a:srgbClr val="FF0000"/>
                </a:solidFill>
              </a:rPr>
              <a:t>see</a:t>
            </a:r>
            <a:r>
              <a:rPr lang="en-GB" sz="3200" dirty="0" smtClean="0">
                <a:solidFill>
                  <a:srgbClr val="FF0000"/>
                </a:solidFill>
              </a:rPr>
              <a:t>”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approach</a:t>
            </a:r>
            <a:r>
              <a:rPr lang="cs-CZ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339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3F7C"/>
      </a:dk1>
      <a:lt1>
        <a:srgbClr val="FFFFFF"/>
      </a:lt1>
      <a:dk2>
        <a:srgbClr val="003F7C"/>
      </a:dk2>
      <a:lt2>
        <a:srgbClr val="6F6F6F"/>
      </a:lt2>
      <a:accent1>
        <a:srgbClr val="00CC99"/>
      </a:accent1>
      <a:accent2>
        <a:srgbClr val="5F9BC8"/>
      </a:accent2>
      <a:accent3>
        <a:srgbClr val="FFFFFF"/>
      </a:accent3>
      <a:accent4>
        <a:srgbClr val="003469"/>
      </a:accent4>
      <a:accent5>
        <a:srgbClr val="AAE2CA"/>
      </a:accent5>
      <a:accent6>
        <a:srgbClr val="558CB5"/>
      </a:accent6>
      <a:hlink>
        <a:srgbClr val="5F9BC8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3F7C"/>
        </a:dk1>
        <a:lt1>
          <a:srgbClr val="FFFFFF"/>
        </a:lt1>
        <a:dk2>
          <a:srgbClr val="003F7C"/>
        </a:dk2>
        <a:lt2>
          <a:srgbClr val="6F6F6F"/>
        </a:lt2>
        <a:accent1>
          <a:srgbClr val="00CC99"/>
        </a:accent1>
        <a:accent2>
          <a:srgbClr val="5F9BC8"/>
        </a:accent2>
        <a:accent3>
          <a:srgbClr val="FFFFFF"/>
        </a:accent3>
        <a:accent4>
          <a:srgbClr val="003469"/>
        </a:accent4>
        <a:accent5>
          <a:srgbClr val="AAE2CA"/>
        </a:accent5>
        <a:accent6>
          <a:srgbClr val="558CB5"/>
        </a:accent6>
        <a:hlink>
          <a:srgbClr val="5F9BC8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3F7C"/>
    </a:dk1>
    <a:lt1>
      <a:srgbClr val="FFFFFF"/>
    </a:lt1>
    <a:dk2>
      <a:srgbClr val="003F7C"/>
    </a:dk2>
    <a:lt2>
      <a:srgbClr val="6F6F6F"/>
    </a:lt2>
    <a:accent1>
      <a:srgbClr val="00CC99"/>
    </a:accent1>
    <a:accent2>
      <a:srgbClr val="5F9BC8"/>
    </a:accent2>
    <a:accent3>
      <a:srgbClr val="FFFFFF"/>
    </a:accent3>
    <a:accent4>
      <a:srgbClr val="003469"/>
    </a:accent4>
    <a:accent5>
      <a:srgbClr val="AAE2CA"/>
    </a:accent5>
    <a:accent6>
      <a:srgbClr val="558CB5"/>
    </a:accent6>
    <a:hlink>
      <a:srgbClr val="5F9BC8"/>
    </a:hlink>
    <a:folHlink>
      <a:srgbClr val="B2B2B2"/>
    </a:folHlink>
  </a:clrScheme>
  <a:fontScheme name="Blank Presentation">
    <a:majorFont>
      <a:latin typeface="Verdana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8085</TotalTime>
  <Words>632</Words>
  <Application>Microsoft Office PowerPoint</Application>
  <PresentationFormat>Předvádění na obrazovce (4:3)</PresentationFormat>
  <Paragraphs>89</Paragraphs>
  <Slides>12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Blank Presentation</vt:lpstr>
      <vt:lpstr>Prezentace aplikace PowerPoint</vt:lpstr>
      <vt:lpstr>Financial System</vt:lpstr>
      <vt:lpstr>Capital Adequacy of Czech Banks</vt:lpstr>
      <vt:lpstr>Profitability of the Banking Sector</vt:lpstr>
      <vt:lpstr>Czech Banks‘ Funding</vt:lpstr>
      <vt:lpstr>Stress Tests 2014: Results</vt:lpstr>
      <vt:lpstr>Banking Union and the Czech banking sector (1)</vt:lpstr>
      <vt:lpstr>Banking Union and the Czech banking sector (2)</vt:lpstr>
      <vt:lpstr>Banking Union and the Czech banking sector (3)</vt:lpstr>
      <vt:lpstr>Colleges of Supervisors – Banking Sector</vt:lpstr>
      <vt:lpstr>Banking Union: Some questions</vt:lpstr>
      <vt:lpstr>Thank you for your attention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název přednášky/akce</dc:title>
  <dc:creator>U00139</dc:creator>
  <cp:lastModifiedBy>Šímovi</cp:lastModifiedBy>
  <cp:revision>287</cp:revision>
  <cp:lastPrinted>2015-06-05T11:25:18Z</cp:lastPrinted>
  <dcterms:created xsi:type="dcterms:W3CDTF">2001-12-07T12:09:39Z</dcterms:created>
  <dcterms:modified xsi:type="dcterms:W3CDTF">2015-06-12T08:34:21Z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419309827</vt:i4>
  </property>
  <property fmtid="{D5CDD505-2E9C-101B-9397-08002B2CF9AE}" pid="3" name="_NewReviewCycle">
    <vt:lpwstr/>
  </property>
  <property fmtid="{D5CDD505-2E9C-101B-9397-08002B2CF9AE}" pid="4" name="_EmailSubject">
    <vt:lpwstr>Očekávané výstupy z ČNB (do 19.6.2015)</vt:lpwstr>
  </property>
  <property fmtid="{D5CDD505-2E9C-101B-9397-08002B2CF9AE}" pid="5" name="_AuthorEmail">
    <vt:lpwstr>Vladimir.Tomsik@cnb.cz</vt:lpwstr>
  </property>
  <property fmtid="{D5CDD505-2E9C-101B-9397-08002B2CF9AE}" pid="6" name="_AuthorEmailDisplayName">
    <vt:lpwstr>Tomšík Vladimír</vt:lpwstr>
  </property>
  <property fmtid="{D5CDD505-2E9C-101B-9397-08002B2CF9AE}" pid="7" name="_PreviousAdHocReviewCycleID">
    <vt:i4>-992366818</vt:i4>
  </property>
</Properties>
</file>